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  <p:sldId id="272" r:id="rId20"/>
    <p:sldId id="27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少了球的x座標預估落點的feature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72-401A-A024-53105E50BA4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多了球的x座標預估落點的feature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72-401A-A024-53105E50BA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7698864"/>
        <c:axId val="587710512"/>
      </c:barChart>
      <c:catAx>
        <c:axId val="587698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7710512"/>
        <c:crosses val="autoZero"/>
        <c:auto val="1"/>
        <c:lblAlgn val="ctr"/>
        <c:lblOffset val="100"/>
        <c:noMultiLvlLbl val="0"/>
      </c:catAx>
      <c:valAx>
        <c:axId val="58771051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8769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458538385826774E-2"/>
          <c:y val="2.1808684682044499E-2"/>
          <c:w val="0.94329844706911636"/>
          <c:h val="0.8588409947496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data:18,少特徵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0-4E7E-ADB8-64538376F1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data:73,少特徵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60-4E7E-ADB8-64538376F13C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data:18,多特徵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工作表1!$D$2:$D$11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60-4E7E-ADB8-64538376F13C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data:73,多特徵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工作表1!$A$2:$A$11</c:f>
              <c:strCache>
                <c:ptCount val="10"/>
                <c:pt idx="0">
                  <c:v>EASY 1</c:v>
                </c:pt>
                <c:pt idx="1">
                  <c:v>EASY 2</c:v>
                </c:pt>
                <c:pt idx="2">
                  <c:v>EASY 3</c:v>
                </c:pt>
                <c:pt idx="3">
                  <c:v>EASY 4</c:v>
                </c:pt>
                <c:pt idx="4">
                  <c:v>EASY 5</c:v>
                </c:pt>
                <c:pt idx="5">
                  <c:v>NORMAL 1</c:v>
                </c:pt>
                <c:pt idx="6">
                  <c:v>NORMAL 2</c:v>
                </c:pt>
                <c:pt idx="7">
                  <c:v>NORMAL 3</c:v>
                </c:pt>
                <c:pt idx="8">
                  <c:v>NORMAL 4</c:v>
                </c:pt>
                <c:pt idx="9">
                  <c:v>NORMAL 5</c:v>
                </c:pt>
              </c:strCache>
            </c:strRef>
          </c:cat>
          <c:val>
            <c:numRef>
              <c:f>工作表1!$E$2:$E$11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60-4E7E-ADB8-64538376F1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53008288"/>
        <c:axId val="1053013696"/>
      </c:barChart>
      <c:catAx>
        <c:axId val="105300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53013696"/>
        <c:crosses val="autoZero"/>
        <c:auto val="1"/>
        <c:lblAlgn val="ctr"/>
        <c:lblOffset val="100"/>
        <c:noMultiLvlLbl val="0"/>
      </c:catAx>
      <c:valAx>
        <c:axId val="105301369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5300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52C76-897B-4A29-BC6D-8DEF6400A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EA7E75-AB96-4C3B-8FE3-170678C1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8AE727-1F09-4C12-8D45-3130036F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246664-93E8-4953-91F7-689C2944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B5BCFE-42A1-4E10-8FF2-A708C74E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89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4EDC-E0FA-482D-B3BA-DC25A9A5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00206B-B234-4FF7-87B8-B44ADE48D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70E50-7BB1-4540-9749-3F42CAB2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CC152C-8476-4C6D-925E-35898920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5566B-0E15-4469-88BF-5105111E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E58FCF-24D3-4A92-9D90-8D2D03386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6971137-0BF3-4CCC-A862-C7E875FA4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5E4CD-9E6C-43E0-9937-DE16B3C1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0CCC7-24F5-4E24-A181-9AE2B38C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B5D662-B75C-4816-A045-9976C9A3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37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5857A-5A2C-4439-B330-698818E5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456795-0628-41F8-A004-96848AB2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97F73-54BB-458C-BE96-94CE7AA4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FAA42-9277-4A7E-B4A4-2909E0CF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0B2A0-1212-4C17-8758-2A3BD195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EF8DF-F3AD-4098-A4A1-4FCD4657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6DFF11-5FA1-4D6D-BD33-A6912EB7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259B0-EC9B-4B14-B413-297AF71B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35C445-E568-4E8E-BD6D-7F909DBC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91E968-5065-4486-A8E3-9D927B05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41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A9A62-F1E3-4B11-87A4-5D0BE2F9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4A739-C162-4C73-B229-B5195CDA8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27B299-B6B3-4594-BFC9-7CFF5C135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9EFDB-6518-4C76-A37F-60663BFA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675BE6-4D7F-4FB5-8901-3CD26975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2A5AFA-F6BD-4D99-9A76-C8379F2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6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FE9DFE-65ED-4FD3-B1A3-42C1EB01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F55F5D-D47C-4141-A5B9-42A2450EB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249223-431E-4B51-B1AB-3DA052FC0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A13E8CD-BA4D-4828-B825-245D12E1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41F8F-1FCD-4904-86A0-E572BB0B1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C201DC-05FB-450B-8286-23C3A3BA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F516D06-02D5-4086-90AA-99850D8E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9C1ED-6163-4077-8784-2A75669F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84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96E5B-0BF6-4FF9-877A-3BC7391B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A9EE6E-4C7F-4DC4-8960-9290A6BD9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B18832-543B-4233-AFF5-D5E65AF8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84558F-1F8F-4CF0-895A-B2852E68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548574C-68CF-44B6-9DA2-86443751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6E8ECD-4D6D-4BAC-98A2-990526E3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F3DA3C-F824-4D1A-B471-F9B1C657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36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F8B14A-99CD-4E85-AB26-FE696425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CB577-D32A-4A6C-A392-4ED8795AC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F716DB-37C9-4731-8A9A-BCA172CC1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770D84-776F-4A66-ACD9-2458F1A1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93C81C-18A8-4A0F-B683-C54ABAE2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9D9739-7A9D-4EFC-9D5E-CEFC28D5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14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6E26C-1B61-45A6-B1A8-32B8922E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F23AB1-EE18-4FC8-B5BB-FA450F0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EBEA8-F9D8-4860-97C6-D37AB1793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8A4572-3CB4-4424-A45E-7FDB8C5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2DE996-7CC1-4300-B200-C7D4E8F2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E6C1CC-AE9C-4807-AD10-E88F273D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11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485873-E066-4972-B261-2C4E51F7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EB69C7-04BC-420E-9AFD-0D75649F0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698E2B-EBCC-4094-A2B0-D23AA9572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97942-E799-481D-B0F7-76DD5DF65F29}" type="datetimeFigureOut">
              <a:rPr lang="zh-TW" altLang="en-US" smtClean="0"/>
              <a:t>2021/3/22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FF15DA-1DCD-4E27-BCA8-00F707634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A57CB2-D240-4632-A59C-71D957881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30B93-A19A-43FF-BA91-404DEF3E91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58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1303E-7B9D-4F91-8985-D906D6E92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機器學習作業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3667CF-0E27-401B-96DF-845B8D5C2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600" dirty="0"/>
              <a:t>H54084078 </a:t>
            </a:r>
          </a:p>
          <a:p>
            <a:r>
              <a:rPr lang="zh-TW" altLang="en-US" sz="3600" dirty="0"/>
              <a:t>陳詠君 </a:t>
            </a:r>
            <a:endParaRPr lang="en-US" altLang="zh-TW" sz="3600" dirty="0"/>
          </a:p>
          <a:p>
            <a:r>
              <a:rPr lang="zh-TW" altLang="en-US" sz="3600" dirty="0"/>
              <a:t>資訊</a:t>
            </a:r>
            <a:r>
              <a:rPr lang="en-US" altLang="zh-TW" sz="3600" dirty="0"/>
              <a:t>112</a:t>
            </a:r>
            <a:r>
              <a:rPr lang="zh-TW" altLang="en-US" sz="3600" dirty="0"/>
              <a:t>乙</a:t>
            </a:r>
            <a:br>
              <a:rPr lang="zh-TW" altLang="en-US" sz="3600" dirty="0"/>
            </a:b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4164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66CE2-6E0E-45CC-BEA4-FDF09215D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687"/>
            <a:ext cx="9144000" cy="1052513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NORMAL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565168-3BE8-477E-B267-2B7A5E7E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3885" y="3319010"/>
            <a:ext cx="2329543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93AD4-F697-48B7-974C-C69B87117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9" t="5714" r="14018" b="34921"/>
          <a:stretch/>
        </p:blipFill>
        <p:spPr>
          <a:xfrm>
            <a:off x="914401" y="1937658"/>
            <a:ext cx="7728857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D6CB8-ECE0-4B04-97A1-458FBDEA4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2912"/>
            <a:ext cx="9144000" cy="11572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 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B554EA-A7A9-43ED-A3CD-E33FEC04D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0609" y="2992438"/>
            <a:ext cx="17430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7DA631-7AF1-49CB-AF97-295542BAC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6458" r="13751" b="34921"/>
          <a:stretch/>
        </p:blipFill>
        <p:spPr>
          <a:xfrm>
            <a:off x="870856" y="2108427"/>
            <a:ext cx="7750629" cy="402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75C48-8AE7-40C4-9883-2EC11F2DE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650"/>
            <a:ext cx="9144000" cy="11382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6FE071-29A2-4B97-86E0-206797F2D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0" y="3602038"/>
            <a:ext cx="17145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9/10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8BDC89-08E1-4F30-816A-81C06D8A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7" t="5873" r="13928" b="34603"/>
          <a:stretch/>
        </p:blipFill>
        <p:spPr>
          <a:xfrm>
            <a:off x="957943" y="1937657"/>
            <a:ext cx="7707086" cy="40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0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9F29C-3BA3-46EC-A38D-5001F0DED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1974"/>
            <a:ext cx="9144000" cy="1204913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7BCA05-DD15-411A-884B-70258D178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8235" y="3852410"/>
            <a:ext cx="161925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0ECCB-912D-4092-811B-CF5FF032F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5713" r="13751" b="34604"/>
          <a:stretch/>
        </p:blipFill>
        <p:spPr>
          <a:xfrm>
            <a:off x="1045028" y="2013857"/>
            <a:ext cx="7750629" cy="40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32451-18C7-4931-9724-B06D2FC35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3412"/>
            <a:ext cx="9144000" cy="9667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 NORMAL 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9F9919-CA07-41BE-B749-69DA6C2B4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9814" y="3612924"/>
            <a:ext cx="14859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7/10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94B649-DD36-4C34-9114-40B5B4373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 t="5539" r="13750" b="34762"/>
          <a:stretch/>
        </p:blipFill>
        <p:spPr>
          <a:xfrm>
            <a:off x="1055914" y="1762352"/>
            <a:ext cx="7739743" cy="40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A2A31-D163-4052-849E-0EA78F2BD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170378"/>
            <a:ext cx="9144000" cy="1081088"/>
          </a:xfrm>
        </p:spPr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9C1260-8764-4904-9D95-BA6F37B60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251466"/>
            <a:ext cx="9144000" cy="3483429"/>
          </a:xfrm>
        </p:spPr>
        <p:txBody>
          <a:bodyPr/>
          <a:lstStyle/>
          <a:p>
            <a:pPr algn="l"/>
            <a:r>
              <a:rPr lang="zh-TW" altLang="en-US" dirty="0"/>
              <a:t>問題一：以不同的機器學習演算法處理同一筆</a:t>
            </a:r>
            <a:r>
              <a:rPr lang="en-US" altLang="zh-TW" dirty="0"/>
              <a:t>data</a:t>
            </a:r>
            <a:r>
              <a:rPr lang="zh-TW" altLang="en-US" dirty="0"/>
              <a:t>會有甚麼差異</a:t>
            </a:r>
            <a:r>
              <a:rPr lang="en-US" altLang="zh-TW" dirty="0"/>
              <a:t>?</a:t>
            </a:r>
          </a:p>
          <a:p>
            <a:pPr algn="l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28E15B-9C28-448B-AC3E-6D911D04F26F}"/>
              </a:ext>
            </a:extLst>
          </p:cNvPr>
          <p:cNvSpPr txBox="1"/>
          <p:nvPr/>
        </p:nvSpPr>
        <p:spPr>
          <a:xfrm>
            <a:off x="1850572" y="3831771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 means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A1534E-171F-4C97-B008-9432C3AB4F7E}"/>
              </a:ext>
            </a:extLst>
          </p:cNvPr>
          <p:cNvSpPr txBox="1"/>
          <p:nvPr/>
        </p:nvSpPr>
        <p:spPr>
          <a:xfrm>
            <a:off x="5165267" y="3740289"/>
            <a:ext cx="186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KNN</a:t>
            </a:r>
          </a:p>
          <a:p>
            <a:pPr algn="ctr"/>
            <a:r>
              <a:rPr lang="en-US" altLang="zh-TW" sz="1400" dirty="0"/>
              <a:t>precision=0.92</a:t>
            </a:r>
            <a:endParaRPr lang="zh-TW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A263C6-071B-4330-BBAD-FB4083B818C7}"/>
              </a:ext>
            </a:extLst>
          </p:cNvPr>
          <p:cNvSpPr txBox="1"/>
          <p:nvPr/>
        </p:nvSpPr>
        <p:spPr>
          <a:xfrm>
            <a:off x="8654126" y="3831771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89980D3-8146-4D3E-93C6-FE35E3C797BB}"/>
              </a:ext>
            </a:extLst>
          </p:cNvPr>
          <p:cNvSpPr txBox="1"/>
          <p:nvPr/>
        </p:nvSpPr>
        <p:spPr>
          <a:xfrm>
            <a:off x="1317173" y="4299074"/>
            <a:ext cx="9769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這三張圖，是將所選取的特徵參數以</a:t>
            </a:r>
            <a:r>
              <a:rPr lang="en-US" altLang="zh-TW" sz="2000" dirty="0"/>
              <a:t>PCA</a:t>
            </a:r>
            <a:r>
              <a:rPr lang="zh-TW" altLang="en-US" sz="2000" dirty="0"/>
              <a:t>的方式投影到二維畫面所畫出的點，分別以紅、綠、藍將模型預測答案為</a:t>
            </a:r>
            <a:r>
              <a:rPr lang="en-US" altLang="zh-TW" sz="2000" dirty="0"/>
              <a:t>comment = 0(“NONE”) </a:t>
            </a:r>
            <a:r>
              <a:rPr lang="zh-TW" altLang="en-US" sz="2000" dirty="0"/>
              <a:t>、</a:t>
            </a:r>
            <a:r>
              <a:rPr lang="en-US" altLang="zh-TW" sz="2000" dirty="0"/>
              <a:t>comment = 1(“MOVE_LEFT”)</a:t>
            </a:r>
            <a:r>
              <a:rPr lang="zh-TW" altLang="en-US" sz="2000" dirty="0"/>
              <a:t>、 </a:t>
            </a:r>
            <a:r>
              <a:rPr lang="en-US" altLang="zh-TW" sz="2000" dirty="0"/>
              <a:t>comment = 2 (“MOVE_RIGHT”</a:t>
            </a:r>
            <a:r>
              <a:rPr lang="zh-TW" altLang="en-US" sz="2000" dirty="0"/>
              <a:t>和其他狀況</a:t>
            </a:r>
            <a:r>
              <a:rPr lang="en-US" altLang="zh-TW" sz="2000" dirty="0"/>
              <a:t>)</a:t>
            </a:r>
            <a:r>
              <a:rPr lang="zh-TW" altLang="en-US" sz="2000" dirty="0"/>
              <a:t>，由於</a:t>
            </a:r>
            <a:r>
              <a:rPr lang="en-US" altLang="zh-TW" sz="2000" dirty="0"/>
              <a:t>K Means</a:t>
            </a:r>
            <a:r>
              <a:rPr lang="zh-TW" altLang="en-US" sz="2000" dirty="0"/>
              <a:t>為非監督式學習，因此只會按照分群邏輯分成</a:t>
            </a:r>
            <a:r>
              <a:rPr lang="en-US" altLang="zh-TW" sz="2000" dirty="0"/>
              <a:t>3</a:t>
            </a:r>
            <a:r>
              <a:rPr lang="zh-TW" altLang="en-US" sz="2000" dirty="0"/>
              <a:t>群，從視覺化顯示的結果可以看出，可以看出其正確性與</a:t>
            </a:r>
            <a:r>
              <a:rPr lang="en-US" altLang="zh-TW" sz="2000" dirty="0"/>
              <a:t>Actual Label </a:t>
            </a:r>
            <a:r>
              <a:rPr lang="zh-TW" altLang="en-US" sz="2000" dirty="0"/>
              <a:t>有明顯的差異，而</a:t>
            </a:r>
            <a:r>
              <a:rPr lang="en-US" altLang="zh-TW" sz="2000" dirty="0"/>
              <a:t>KNN</a:t>
            </a:r>
            <a:r>
              <a:rPr lang="zh-TW" altLang="en-US" sz="2000" dirty="0"/>
              <a:t>為監督式學習，學習的過程與我們所選的答案有關，正確率較高。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4C810B-C215-4B18-9F1B-1DC99B1FA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2" t="42540" r="54821" b="25397"/>
          <a:stretch/>
        </p:blipFill>
        <p:spPr>
          <a:xfrm>
            <a:off x="1151162" y="1696445"/>
            <a:ext cx="3243942" cy="21989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D4F930-71BF-40DD-8A1C-255EA5C9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9" t="50000" r="55000" b="19864"/>
          <a:stretch/>
        </p:blipFill>
        <p:spPr>
          <a:xfrm>
            <a:off x="4624490" y="1682774"/>
            <a:ext cx="3172408" cy="206673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BACD51-41A0-48B8-B083-72A5F9B12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9" t="53197" r="55000" b="15194"/>
          <a:stretch/>
        </p:blipFill>
        <p:spPr>
          <a:xfrm>
            <a:off x="8036374" y="1632281"/>
            <a:ext cx="3172408" cy="21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121684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zh-TW" altLang="en-US" sz="2400" dirty="0">
                <a:latin typeface="+mn-ea"/>
                <a:ea typeface="+mn-ea"/>
              </a:rPr>
              <a:t>以</a:t>
            </a:r>
            <a:r>
              <a:rPr lang="zh-TW" altLang="en-US" sz="2700" dirty="0"/>
              <a:t>球的</a:t>
            </a:r>
            <a:r>
              <a:rPr lang="en-US" altLang="zh-TW" sz="2700" dirty="0" err="1"/>
              <a:t>x,y</a:t>
            </a:r>
            <a:r>
              <a:rPr lang="zh-TW" altLang="en-US" sz="2700" dirty="0"/>
              <a:t>行徑向量</a:t>
            </a:r>
            <a:r>
              <a:rPr lang="zh-TW" altLang="en-US" sz="2400" dirty="0"/>
              <a:t>為例：</a:t>
            </a:r>
            <a:endParaRPr lang="zh-TW" altLang="en-US" sz="24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2073460" y="3951993"/>
            <a:ext cx="2428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Knn</a:t>
            </a:r>
            <a:r>
              <a:rPr lang="zh-TW" altLang="en-US" dirty="0"/>
              <a:t>僅以球的</a:t>
            </a:r>
            <a:r>
              <a:rPr lang="en-US" altLang="zh-TW" dirty="0"/>
              <a:t>y</a:t>
            </a:r>
            <a:r>
              <a:rPr lang="zh-TW" altLang="en-US" dirty="0"/>
              <a:t>座標和板子的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precision=0.9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6803037" y="413187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65B00F-A34B-4DAA-9C43-A595B007E6D2}"/>
              </a:ext>
            </a:extLst>
          </p:cNvPr>
          <p:cNvSpPr txBox="1"/>
          <p:nvPr/>
        </p:nvSpPr>
        <p:spPr>
          <a:xfrm>
            <a:off x="1763483" y="5099980"/>
            <a:ext cx="745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上一頁我取了球的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行徑向量、盤子的座標、球的</a:t>
            </a:r>
            <a:r>
              <a:rPr lang="en-US" altLang="zh-TW" dirty="0"/>
              <a:t>x</a:t>
            </a:r>
            <a:r>
              <a:rPr lang="zh-TW" altLang="en-US" dirty="0"/>
              <a:t>座標預估落點當作</a:t>
            </a:r>
            <a:r>
              <a:rPr lang="en-US" altLang="zh-TW" dirty="0"/>
              <a:t>feature</a:t>
            </a:r>
            <a:r>
              <a:rPr lang="zh-TW" altLang="en-US" dirty="0"/>
              <a:t>，而我現在少取球的</a:t>
            </a:r>
            <a:r>
              <a:rPr lang="en-US" altLang="zh-TW" dirty="0" err="1"/>
              <a:t>x,y</a:t>
            </a:r>
            <a:r>
              <a:rPr lang="zh-TW" altLang="en-US" dirty="0"/>
              <a:t>行徑向量當</a:t>
            </a:r>
            <a:r>
              <a:rPr lang="en-US" altLang="zh-TW" dirty="0"/>
              <a:t>feature</a:t>
            </a:r>
            <a:r>
              <a:rPr lang="zh-TW" altLang="en-US" dirty="0"/>
              <a:t>，我發現跟上一頁沒有差很多，</a:t>
            </a:r>
            <a:r>
              <a:rPr lang="en-US" altLang="zh-TW" dirty="0"/>
              <a:t>precision</a:t>
            </a:r>
            <a:r>
              <a:rPr lang="zh-TW" altLang="en-US" dirty="0"/>
              <a:t>也只少了</a:t>
            </a:r>
            <a:r>
              <a:rPr lang="en-US" altLang="zh-TW" dirty="0"/>
              <a:t>0.02</a:t>
            </a:r>
            <a:r>
              <a:rPr lang="zh-TW" altLang="en-US" dirty="0"/>
              <a:t>，執行機器學習模式的時候，盤子也接的到球，因此，球的</a:t>
            </a:r>
            <a:r>
              <a:rPr lang="en-US" altLang="zh-TW" dirty="0" err="1"/>
              <a:t>x,y</a:t>
            </a:r>
            <a:r>
              <a:rPr lang="zh-TW" altLang="en-US" dirty="0"/>
              <a:t>行徑向量是些微具有代表性的特徵。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00D656E-C625-4818-AE0F-B1CA7757D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5" t="39365" r="53750" b="31746"/>
          <a:stretch/>
        </p:blipFill>
        <p:spPr>
          <a:xfrm>
            <a:off x="1825942" y="1825277"/>
            <a:ext cx="2923083" cy="19812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F179131-E51E-41D5-9DF9-67C19702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38766" r="54235" b="32346"/>
          <a:stretch/>
        </p:blipFill>
        <p:spPr>
          <a:xfrm>
            <a:off x="6127101" y="1858413"/>
            <a:ext cx="2988907" cy="1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8A10F-613B-4390-B624-1DF0DB05D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425" y="731599"/>
            <a:ext cx="9144000" cy="95182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400" dirty="0">
                <a:latin typeface="+mn-ea"/>
                <a:ea typeface="+mn-ea"/>
              </a:rPr>
              <a:t>問題二：所選的特徵數量多寡、是否具有代表性，也會影響到模型學習的成效。</a:t>
            </a:r>
            <a:br>
              <a:rPr lang="en-US" altLang="zh-TW" sz="2400" dirty="0">
                <a:latin typeface="+mn-ea"/>
                <a:ea typeface="+mn-ea"/>
              </a:rPr>
            </a:br>
            <a:br>
              <a:rPr lang="en-US" altLang="zh-TW" sz="2400" dirty="0">
                <a:latin typeface="+mn-ea"/>
                <a:ea typeface="+mn-ea"/>
              </a:rPr>
            </a:br>
            <a:r>
              <a:rPr lang="zh-TW" altLang="en-US" sz="2700" dirty="0">
                <a:latin typeface="+mn-ea"/>
                <a:ea typeface="+mn-ea"/>
              </a:rPr>
              <a:t>以</a:t>
            </a:r>
            <a:r>
              <a:rPr lang="zh-TW" altLang="en-US" sz="2700" dirty="0"/>
              <a:t>球的</a:t>
            </a:r>
            <a:r>
              <a:rPr lang="en-US" altLang="zh-TW" sz="2700" dirty="0"/>
              <a:t>x</a:t>
            </a:r>
            <a:r>
              <a:rPr lang="zh-TW" altLang="en-US" sz="2700" dirty="0"/>
              <a:t>座標預估落點為例：</a:t>
            </a:r>
            <a:endParaRPr lang="zh-TW" altLang="en-US" sz="2700" dirty="0">
              <a:latin typeface="+mn-ea"/>
              <a:ea typeface="+mn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51CDA61-8397-411E-A209-9FE521AA1E4A}"/>
              </a:ext>
            </a:extLst>
          </p:cNvPr>
          <p:cNvSpPr txBox="1"/>
          <p:nvPr/>
        </p:nvSpPr>
        <p:spPr>
          <a:xfrm>
            <a:off x="2073460" y="3951993"/>
            <a:ext cx="2428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Knn</a:t>
            </a:r>
            <a:r>
              <a:rPr lang="zh-TW" altLang="en-US" dirty="0"/>
              <a:t>僅以球的</a:t>
            </a:r>
            <a:r>
              <a:rPr lang="en-US" altLang="zh-TW" dirty="0"/>
              <a:t>y</a:t>
            </a:r>
            <a:r>
              <a:rPr lang="zh-TW" altLang="en-US" dirty="0"/>
              <a:t>座標和板子的</a:t>
            </a:r>
            <a:r>
              <a:rPr lang="en-US" altLang="zh-TW" dirty="0"/>
              <a:t>x</a:t>
            </a:r>
            <a:r>
              <a:rPr lang="zh-TW" altLang="en-US" dirty="0"/>
              <a:t>座標作為特徵  </a:t>
            </a:r>
            <a:r>
              <a:rPr lang="en-US" altLang="zh-TW" sz="1400" dirty="0"/>
              <a:t>precision=0.75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950F54-E284-47A1-9BBB-87C5A8DE3092}"/>
              </a:ext>
            </a:extLst>
          </p:cNvPr>
          <p:cNvSpPr txBox="1"/>
          <p:nvPr/>
        </p:nvSpPr>
        <p:spPr>
          <a:xfrm>
            <a:off x="6803037" y="4131873"/>
            <a:ext cx="16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Actual label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65B00F-A34B-4DAA-9C43-A595B007E6D2}"/>
              </a:ext>
            </a:extLst>
          </p:cNvPr>
          <p:cNvSpPr txBox="1"/>
          <p:nvPr/>
        </p:nvSpPr>
        <p:spPr>
          <a:xfrm>
            <a:off x="1763483" y="5099980"/>
            <a:ext cx="7455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我現在換成少取球的</a:t>
            </a:r>
            <a:r>
              <a:rPr lang="en-US" altLang="zh-TW" dirty="0"/>
              <a:t>x</a:t>
            </a:r>
            <a:r>
              <a:rPr lang="zh-TW" altLang="en-US" dirty="0"/>
              <a:t>座標預估落點當</a:t>
            </a:r>
            <a:r>
              <a:rPr lang="en-US" altLang="zh-TW" dirty="0"/>
              <a:t>feature</a:t>
            </a:r>
            <a:r>
              <a:rPr lang="zh-TW" altLang="en-US" dirty="0"/>
              <a:t>，我發現跟上上頁差很多，</a:t>
            </a:r>
            <a:r>
              <a:rPr lang="en-US" altLang="zh-TW" dirty="0"/>
              <a:t>precision</a:t>
            </a:r>
            <a:r>
              <a:rPr lang="zh-TW" altLang="en-US" dirty="0"/>
              <a:t>只剩</a:t>
            </a:r>
            <a:r>
              <a:rPr lang="en-US" altLang="zh-TW" dirty="0"/>
              <a:t>0.75</a:t>
            </a:r>
            <a:r>
              <a:rPr lang="zh-TW" altLang="en-US" dirty="0"/>
              <a:t>，執行機器學習模式的時候，盤子就接不到球，因此，球的</a:t>
            </a:r>
            <a:r>
              <a:rPr lang="en-US" altLang="zh-TW" dirty="0"/>
              <a:t>x</a:t>
            </a:r>
            <a:r>
              <a:rPr lang="zh-TW" altLang="en-US" dirty="0"/>
              <a:t>座標預估落點是極具有代表性的特徵。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DBA6A6-19B8-4BF4-B951-EAC9ED7FF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t="41497" r="54388" b="29808"/>
          <a:stretch/>
        </p:blipFill>
        <p:spPr>
          <a:xfrm>
            <a:off x="1831908" y="1840955"/>
            <a:ext cx="2911151" cy="19679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CB3049-BD4C-493A-88F1-38DCF5349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5" t="53469" r="54388" b="17835"/>
          <a:stretch/>
        </p:blipFill>
        <p:spPr>
          <a:xfrm>
            <a:off x="6164425" y="1840954"/>
            <a:ext cx="2911151" cy="19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B3CDD-1BC6-4EE0-9E7F-E8E5EBF6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0514"/>
            <a:ext cx="9144000" cy="83207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j-ea"/>
              </a:rPr>
              <a:t>提取特徵多了</a:t>
            </a:r>
            <a:r>
              <a:rPr lang="zh-TW" altLang="en-US" sz="2400" dirty="0"/>
              <a:t>球的</a:t>
            </a:r>
            <a:r>
              <a:rPr lang="en-US" altLang="zh-TW" sz="2400" dirty="0"/>
              <a:t>x</a:t>
            </a:r>
            <a:r>
              <a:rPr lang="zh-TW" altLang="en-US" sz="2400" dirty="0"/>
              <a:t>座標預估落點</a:t>
            </a:r>
            <a:r>
              <a:rPr lang="zh-TW" altLang="en-US" sz="2400" dirty="0">
                <a:latin typeface="+mj-ea"/>
              </a:rPr>
              <a:t>與少了</a:t>
            </a:r>
            <a:r>
              <a:rPr lang="zh-TW" altLang="en-US" sz="2400" dirty="0"/>
              <a:t>球的</a:t>
            </a:r>
            <a:r>
              <a:rPr lang="en-US" altLang="zh-TW" sz="2400" dirty="0"/>
              <a:t>x</a:t>
            </a:r>
            <a:r>
              <a:rPr lang="zh-TW" altLang="en-US" sz="2400" dirty="0"/>
              <a:t>座標預估落點</a:t>
            </a:r>
            <a:r>
              <a:rPr lang="zh-TW" altLang="en-US" sz="2400" dirty="0">
                <a:latin typeface="+mj-ea"/>
              </a:rPr>
              <a:t>，破關數的比較</a:t>
            </a:r>
            <a:r>
              <a:rPr lang="en-US" altLang="zh-TW" sz="2400" dirty="0">
                <a:latin typeface="+mj-ea"/>
              </a:rPr>
              <a:t>(</a:t>
            </a:r>
            <a:r>
              <a:rPr lang="zh-TW" altLang="en-US" sz="2400" dirty="0">
                <a:latin typeface="+mj-ea"/>
              </a:rPr>
              <a:t>每</a:t>
            </a:r>
            <a:r>
              <a:rPr lang="en-US" altLang="zh-TW" sz="2400" dirty="0">
                <a:latin typeface="+mj-ea"/>
              </a:rPr>
              <a:t>10</a:t>
            </a:r>
            <a:r>
              <a:rPr lang="zh-TW" altLang="en-US" sz="2400" dirty="0">
                <a:latin typeface="+mj-ea"/>
              </a:rPr>
              <a:t>關</a:t>
            </a:r>
            <a:r>
              <a:rPr lang="en-US" altLang="zh-TW" sz="2400" dirty="0">
                <a:latin typeface="+mj-ea"/>
              </a:rPr>
              <a:t>GAME_PASS</a:t>
            </a:r>
            <a:r>
              <a:rPr lang="zh-TW" altLang="en-US" sz="2400" dirty="0">
                <a:latin typeface="+mj-ea"/>
              </a:rPr>
              <a:t>的數目</a:t>
            </a:r>
            <a:r>
              <a:rPr lang="en-US" altLang="zh-TW" sz="2400" dirty="0">
                <a:latin typeface="+mj-ea"/>
              </a:rPr>
              <a:t>)(73</a:t>
            </a:r>
            <a:r>
              <a:rPr lang="zh-TW" altLang="en-US" sz="2400" dirty="0">
                <a:latin typeface="+mj-ea"/>
              </a:rPr>
              <a:t>筆</a:t>
            </a:r>
            <a:r>
              <a:rPr lang="en-US" altLang="zh-TW" sz="2400" dirty="0">
                <a:latin typeface="+mj-ea"/>
              </a:rPr>
              <a:t>data)</a:t>
            </a:r>
            <a:endParaRPr lang="zh-TW" altLang="en-US" sz="2400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DC216B82-FC09-4D30-B9A8-8B932AC34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289900"/>
              </p:ext>
            </p:extLst>
          </p:nvPr>
        </p:nvGraphicFramePr>
        <p:xfrm>
          <a:off x="1959430" y="1262591"/>
          <a:ext cx="820057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200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8F9B7-EAC9-4124-A0C7-A95882EAF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18" y="-153578"/>
            <a:ext cx="9144000" cy="962706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j-ea"/>
              </a:rPr>
              <a:t>問題三</a:t>
            </a:r>
            <a:r>
              <a:rPr lang="en-US" altLang="zh-TW" sz="2400" dirty="0">
                <a:latin typeface="+mj-ea"/>
              </a:rPr>
              <a:t>: </a:t>
            </a:r>
            <a:r>
              <a:rPr lang="zh-TW" altLang="en-US" sz="2400" dirty="0">
                <a:latin typeface="+mj-ea"/>
              </a:rPr>
              <a:t>訓練</a:t>
            </a:r>
            <a:r>
              <a:rPr lang="en-US" altLang="zh-TW" sz="2400" dirty="0">
                <a:latin typeface="+mj-ea"/>
              </a:rPr>
              <a:t>data</a:t>
            </a:r>
            <a:r>
              <a:rPr lang="zh-TW" altLang="en-US" sz="2400" dirty="0">
                <a:latin typeface="+mj-ea"/>
              </a:rPr>
              <a:t>的多寡、</a:t>
            </a:r>
            <a:r>
              <a:rPr lang="en-US" altLang="zh-TW" sz="2400" dirty="0">
                <a:latin typeface="+mj-ea"/>
              </a:rPr>
              <a:t>data</a:t>
            </a:r>
            <a:r>
              <a:rPr lang="zh-TW" altLang="en-US" sz="2400" dirty="0">
                <a:latin typeface="+mj-ea"/>
              </a:rPr>
              <a:t>多元性是否足夠，是否影響訓練模型的成效</a:t>
            </a:r>
            <a:r>
              <a:rPr lang="en-US" altLang="zh-TW" sz="2400" dirty="0">
                <a:latin typeface="+mj-ea"/>
              </a:rPr>
              <a:t>?</a:t>
            </a:r>
            <a:endParaRPr lang="zh-TW" altLang="en-US" sz="2400" dirty="0">
              <a:latin typeface="+mj-ea"/>
            </a:endParaRP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E8EB28AF-AA53-4BBE-8CB2-98CBA2ACB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521499"/>
              </p:ext>
            </p:extLst>
          </p:nvPr>
        </p:nvGraphicFramePr>
        <p:xfrm>
          <a:off x="503854" y="719666"/>
          <a:ext cx="9778481" cy="6017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E9DF3C1-BC7C-447C-9593-92B8C8E3969C}"/>
              </a:ext>
            </a:extLst>
          </p:cNvPr>
          <p:cNvSpPr txBox="1"/>
          <p:nvPr/>
        </p:nvSpPr>
        <p:spPr>
          <a:xfrm>
            <a:off x="10282335" y="187823"/>
            <a:ext cx="17526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50" dirty="0"/>
              <a:t>Data:73,</a:t>
            </a:r>
            <a:r>
              <a:rPr lang="zh-TW" altLang="en-US" sz="1450" dirty="0"/>
              <a:t>多特徵</a:t>
            </a:r>
            <a:r>
              <a:rPr lang="en-US" altLang="zh-TW" sz="1450" dirty="0"/>
              <a:t>&gt;</a:t>
            </a:r>
          </a:p>
          <a:p>
            <a:r>
              <a:rPr lang="en-US" altLang="zh-TW" sz="1450" dirty="0"/>
              <a:t>Data:18,</a:t>
            </a:r>
            <a:r>
              <a:rPr lang="zh-TW" altLang="en-US" sz="1450" dirty="0"/>
              <a:t>少特徵</a:t>
            </a:r>
            <a:r>
              <a:rPr lang="en-US" altLang="zh-TW" sz="1450" dirty="0"/>
              <a:t>&gt;=</a:t>
            </a:r>
          </a:p>
          <a:p>
            <a:r>
              <a:rPr lang="en-US" altLang="zh-TW" sz="1450" dirty="0"/>
              <a:t>Data:73,</a:t>
            </a:r>
            <a:r>
              <a:rPr lang="zh-TW" altLang="en-US" sz="1450" dirty="0"/>
              <a:t>少特徵</a:t>
            </a:r>
            <a:r>
              <a:rPr lang="en-US" altLang="zh-TW" sz="1450" dirty="0"/>
              <a:t>&gt;</a:t>
            </a:r>
          </a:p>
          <a:p>
            <a:r>
              <a:rPr lang="en-US" altLang="zh-TW" sz="1450" dirty="0"/>
              <a:t>Data:18,</a:t>
            </a:r>
            <a:r>
              <a:rPr lang="zh-TW" altLang="en-US" sz="1450" dirty="0"/>
              <a:t>多特徵</a:t>
            </a:r>
            <a:endParaRPr lang="en-US" altLang="zh-TW" sz="1450" dirty="0"/>
          </a:p>
          <a:p>
            <a:r>
              <a:rPr lang="en-US" altLang="zh-TW" sz="1450" dirty="0">
                <a:highlight>
                  <a:srgbClr val="FFFF00"/>
                </a:highlight>
              </a:rPr>
              <a:t>(</a:t>
            </a:r>
            <a:r>
              <a:rPr lang="zh-TW" altLang="en-US" sz="1450" dirty="0">
                <a:highlight>
                  <a:srgbClr val="FFFF00"/>
                </a:highlight>
              </a:rPr>
              <a:t>多特徵與少特徵的差別是有無</a:t>
            </a:r>
            <a:r>
              <a:rPr lang="zh-TW" altLang="en-US" sz="1600" dirty="0">
                <a:highlight>
                  <a:srgbClr val="FFFF00"/>
                </a:highlight>
              </a:rPr>
              <a:t>球的</a:t>
            </a:r>
            <a:r>
              <a:rPr lang="en-US" altLang="zh-TW" sz="1600" dirty="0">
                <a:highlight>
                  <a:srgbClr val="FFFF00"/>
                </a:highlight>
              </a:rPr>
              <a:t>x</a:t>
            </a:r>
            <a:r>
              <a:rPr lang="zh-TW" altLang="en-US" sz="1600" dirty="0">
                <a:highlight>
                  <a:srgbClr val="FFFF00"/>
                </a:highlight>
              </a:rPr>
              <a:t>座標預估落點</a:t>
            </a:r>
            <a:r>
              <a:rPr lang="en-US" altLang="zh-TW" sz="1450" dirty="0">
                <a:highlight>
                  <a:srgbClr val="FFFF00"/>
                </a:highlight>
              </a:rPr>
              <a:t>)</a:t>
            </a:r>
          </a:p>
          <a:p>
            <a:r>
              <a:rPr lang="zh-TW" altLang="en-US" sz="1450" dirty="0"/>
              <a:t>越多資料，越多特徵一定是最好的，而少資料少特徵和多資料少特徵差不多，推論出提取的特徵很少的話，很多筆資料其實路徑差不多，不需要很多筆資料；而少資料多特徵雖然在整體破關數最少，但會發現它在</a:t>
            </a:r>
            <a:r>
              <a:rPr lang="en-US" altLang="zh-TW" sz="1450" dirty="0"/>
              <a:t>NORMAL</a:t>
            </a:r>
            <a:r>
              <a:rPr lang="zh-TW" altLang="en-US" sz="1450" dirty="0"/>
              <a:t> </a:t>
            </a:r>
            <a:r>
              <a:rPr lang="en-US" altLang="zh-TW" sz="1450" dirty="0"/>
              <a:t>2</a:t>
            </a:r>
            <a:r>
              <a:rPr lang="zh-TW" altLang="en-US" sz="1450" dirty="0"/>
              <a:t>這關其實破關算蠻多的，而少資料少特徵和多資料少特徵在</a:t>
            </a:r>
            <a:r>
              <a:rPr lang="en-US" altLang="zh-TW" sz="1450" dirty="0"/>
              <a:t>NORMAL 2</a:t>
            </a:r>
            <a:r>
              <a:rPr lang="zh-TW" altLang="en-US" sz="1450" dirty="0"/>
              <a:t>卻無法破關，表示少資料多特徵路徑是多元的，因此增加</a:t>
            </a:r>
            <a:r>
              <a:rPr lang="en-US" altLang="zh-TW" sz="1450" dirty="0"/>
              <a:t>data</a:t>
            </a:r>
            <a:r>
              <a:rPr lang="zh-TW" altLang="en-US" sz="1450" dirty="0"/>
              <a:t>量有助於破關。</a:t>
            </a:r>
            <a:endParaRPr lang="en-US" altLang="zh-TW" sz="1450" dirty="0"/>
          </a:p>
        </p:txBody>
      </p:sp>
    </p:spTree>
    <p:extLst>
      <p:ext uri="{BB962C8B-B14F-4D97-AF65-F5344CB8AC3E}">
        <p14:creationId xmlns:p14="http://schemas.microsoft.com/office/powerpoint/2010/main" val="20545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3C83C-361F-4C09-83A3-FBFEA8FEB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38797"/>
            <a:ext cx="9144000" cy="2387600"/>
          </a:xfrm>
        </p:spPr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8F75FF-A9CE-40A5-8C16-C28AD651A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2357"/>
            <a:ext cx="9144000" cy="2574205"/>
          </a:xfrm>
        </p:spPr>
        <p:txBody>
          <a:bodyPr>
            <a:noAutofit/>
          </a:bodyPr>
          <a:lstStyle/>
          <a:p>
            <a:pPr algn="l"/>
            <a:r>
              <a:rPr lang="zh-TW" altLang="en-US" dirty="0"/>
              <a:t>作業題目：</a:t>
            </a:r>
            <a:r>
              <a:rPr lang="en-US" altLang="zh-TW" dirty="0" err="1"/>
              <a:t>arkanoid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觀察到的現象：為了收集資料讓盤子能學會自己接球，必須寫</a:t>
            </a:r>
            <a:r>
              <a:rPr lang="en-US" altLang="zh-TW" dirty="0"/>
              <a:t>rule</a:t>
            </a:r>
            <a:r>
              <a:rPr lang="zh-TW" altLang="en-US" dirty="0"/>
              <a:t>來收集資料，而且資料要有用的，且多元化，所以</a:t>
            </a:r>
            <a:r>
              <a:rPr lang="en-US" altLang="zh-TW" dirty="0"/>
              <a:t>rule</a:t>
            </a:r>
            <a:r>
              <a:rPr lang="zh-TW" altLang="en-US" dirty="0"/>
              <a:t>寫得好，盤子才能精確的判斷球的落點去接球。若是球的軌跡都一樣，資料再多筆其實也沒什麼用。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393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4B8B4-6B35-4D2D-9AFE-96A93115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4"/>
            <a:ext cx="9144000" cy="552159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CONCLUSION</a:t>
            </a:r>
            <a:r>
              <a:rPr lang="zh-TW" altLang="en-US" sz="4800" dirty="0"/>
              <a:t>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C3BB8C-26D6-4FDD-B19E-85F8922C4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9"/>
            <a:ext cx="9144000" cy="4362061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這是我第一次接觸機器學習，從寫</a:t>
            </a:r>
            <a:r>
              <a:rPr lang="en-US" altLang="zh-TW" dirty="0"/>
              <a:t>rule</a:t>
            </a:r>
            <a:r>
              <a:rPr lang="zh-TW" altLang="en-US" dirty="0"/>
              <a:t>一直到後來訓練的過程，我學到很多東西，但也經歷很多困難。從怎麼讀檔、改檔名，到如何收集多元化資料，每一步都覺得很艱辛。一開始，我以為要收集很多</a:t>
            </a:r>
            <a:r>
              <a:rPr lang="en-US" altLang="zh-TW" dirty="0"/>
              <a:t>pickle</a:t>
            </a:r>
            <a:r>
              <a:rPr lang="zh-TW" altLang="en-US" dirty="0"/>
              <a:t>檔，所以收集了</a:t>
            </a:r>
            <a:r>
              <a:rPr lang="en-US" altLang="zh-TW" dirty="0"/>
              <a:t>900</a:t>
            </a:r>
            <a:r>
              <a:rPr lang="zh-TW" altLang="en-US" dirty="0"/>
              <a:t>多筆資料，結果發現破不了關，資料量也太大傳不了平台，後來發現提取更多特徵比收集很多筆路徑相同的資料重要，所以多收集了球的</a:t>
            </a:r>
            <a:r>
              <a:rPr lang="en-US" altLang="zh-TW" dirty="0" err="1"/>
              <a:t>x,y</a:t>
            </a:r>
            <a:r>
              <a:rPr lang="zh-TW" altLang="en-US" dirty="0"/>
              <a:t>行徑向量和球的</a:t>
            </a:r>
            <a:r>
              <a:rPr lang="en-US" altLang="zh-TW" dirty="0"/>
              <a:t>x</a:t>
            </a:r>
            <a:r>
              <a:rPr lang="zh-TW" altLang="en-US" dirty="0"/>
              <a:t>座標預估落點，只用了</a:t>
            </a:r>
            <a:r>
              <a:rPr lang="en-US" altLang="zh-TW" dirty="0"/>
              <a:t>73</a:t>
            </a:r>
            <a:r>
              <a:rPr lang="zh-TW" altLang="en-US" dirty="0"/>
              <a:t>筆資料，效果就好很多了。</a:t>
            </a:r>
          </a:p>
        </p:txBody>
      </p:sp>
    </p:spTree>
    <p:extLst>
      <p:ext uri="{BB962C8B-B14F-4D97-AF65-F5344CB8AC3E}">
        <p14:creationId xmlns:p14="http://schemas.microsoft.com/office/powerpoint/2010/main" val="2834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1BB28-B23E-4D22-9DF8-F81541E72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61937"/>
            <a:ext cx="9144000" cy="2387600"/>
          </a:xfrm>
        </p:spPr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387915-96EA-400A-9B08-8EE78CD83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7438"/>
            <a:ext cx="9144000" cy="37512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TW" dirty="0"/>
              <a:t>Rule</a:t>
            </a:r>
            <a:r>
              <a:rPr lang="zh-TW" altLang="en-US" dirty="0"/>
              <a:t>：我用計算斜率的方式寫，然後為了讓資料多元化，我讓球的</a:t>
            </a:r>
            <a:r>
              <a:rPr lang="en-US" altLang="zh-TW" dirty="0"/>
              <a:t>x</a:t>
            </a:r>
            <a:r>
              <a:rPr lang="zh-TW" altLang="en-US" dirty="0"/>
              <a:t>座標預估落點加上</a:t>
            </a:r>
            <a:r>
              <a:rPr lang="en-US" altLang="zh-TW" dirty="0" err="1"/>
              <a:t>randint</a:t>
            </a:r>
            <a:r>
              <a:rPr lang="zh-TW" altLang="en-US" dirty="0"/>
              <a:t>亂數種子，讓盤子不是只有中心在接球</a:t>
            </a:r>
            <a:endParaRPr lang="en-US" altLang="zh-TW" dirty="0"/>
          </a:p>
          <a:p>
            <a:pPr algn="l"/>
            <a:r>
              <a:rPr lang="zh-TW" altLang="en-US" dirty="0"/>
              <a:t>提取之特徵</a:t>
            </a:r>
            <a:r>
              <a:rPr lang="en-US" altLang="zh-TW" dirty="0"/>
              <a:t>(6</a:t>
            </a:r>
            <a:r>
              <a:rPr lang="zh-TW" altLang="en-US" dirty="0"/>
              <a:t>個</a:t>
            </a:r>
            <a:r>
              <a:rPr lang="en-US" altLang="zh-TW" dirty="0"/>
              <a:t>)</a:t>
            </a:r>
            <a:r>
              <a:rPr lang="zh-TW" altLang="en-US" dirty="0"/>
              <a:t>：球的</a:t>
            </a:r>
            <a:r>
              <a:rPr lang="en-US" altLang="zh-TW" dirty="0" err="1"/>
              <a:t>x,y</a:t>
            </a:r>
            <a:r>
              <a:rPr lang="zh-TW" altLang="en-US" dirty="0"/>
              <a:t>座標、球的</a:t>
            </a:r>
            <a:r>
              <a:rPr lang="en-US" altLang="zh-TW" dirty="0" err="1"/>
              <a:t>x,y</a:t>
            </a:r>
            <a:r>
              <a:rPr lang="zh-TW" altLang="en-US" dirty="0"/>
              <a:t>行徑向量、盤子的座標、球的</a:t>
            </a:r>
            <a:r>
              <a:rPr lang="en-US" altLang="zh-TW" dirty="0"/>
              <a:t>x</a:t>
            </a:r>
            <a:r>
              <a:rPr lang="zh-TW" altLang="en-US" dirty="0"/>
              <a:t>座標預估落點。</a:t>
            </a:r>
            <a:endParaRPr lang="en-US" altLang="zh-TW" dirty="0"/>
          </a:p>
          <a:p>
            <a:pPr algn="l"/>
            <a:r>
              <a:rPr lang="en-US" altLang="zh-TW" dirty="0"/>
              <a:t>pickle</a:t>
            </a:r>
            <a:r>
              <a:rPr lang="zh-TW" altLang="en-US" dirty="0"/>
              <a:t>檔的蒐集：除了第四關外其他</a:t>
            </a:r>
            <a:r>
              <a:rPr lang="en-US" altLang="zh-TW" dirty="0"/>
              <a:t>8</a:t>
            </a:r>
            <a:r>
              <a:rPr lang="zh-TW" altLang="en-US" dirty="0"/>
              <a:t>關每關約</a:t>
            </a:r>
            <a:r>
              <a:rPr lang="en-US" altLang="zh-TW" dirty="0"/>
              <a:t>9-10</a:t>
            </a:r>
            <a:r>
              <a:rPr lang="zh-TW" altLang="en-US" dirty="0"/>
              <a:t>筆</a:t>
            </a:r>
            <a:r>
              <a:rPr lang="en-US" altLang="zh-TW" dirty="0"/>
              <a:t>(</a:t>
            </a:r>
            <a:r>
              <a:rPr lang="zh-TW" altLang="en-US" dirty="0"/>
              <a:t>共收集</a:t>
            </a:r>
            <a:r>
              <a:rPr lang="en-US" altLang="zh-TW" dirty="0"/>
              <a:t>73</a:t>
            </a:r>
            <a:r>
              <a:rPr lang="zh-TW" altLang="en-US" dirty="0"/>
              <a:t>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algn="l"/>
            <a:r>
              <a:rPr lang="zh-TW" altLang="en-US" dirty="0"/>
              <a:t>機器學習模型：</a:t>
            </a:r>
            <a:r>
              <a:rPr lang="en-US" altLang="zh-TW" dirty="0"/>
              <a:t>KNN(k nearest neighbors)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  <a:latin typeface="+mn-ea"/>
              </a:rPr>
              <a:t>	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KNN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可以做分類或回歸，為監督式學習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1.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設定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值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2.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計算距離公式找出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個最相近的特徵</a:t>
            </a:r>
          </a:p>
          <a:p>
            <a:pPr algn="l"/>
            <a:r>
              <a:rPr lang="en-US" altLang="zh-TW" sz="2000" dirty="0">
                <a:solidFill>
                  <a:srgbClr val="000000"/>
                </a:solidFill>
                <a:effectLst/>
              </a:rPr>
              <a:t>	3.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分類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: 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個特徵投票、回歸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平均</a:t>
            </a:r>
            <a:r>
              <a:rPr lang="en-US" altLang="zh-TW" sz="2000" dirty="0">
                <a:solidFill>
                  <a:srgbClr val="000000"/>
                </a:solidFill>
                <a:effectLst/>
              </a:rPr>
              <a:t>k</a:t>
            </a:r>
            <a:r>
              <a:rPr lang="zh-TW" altLang="en-US" sz="2000" dirty="0">
                <a:solidFill>
                  <a:srgbClr val="000000"/>
                </a:solidFill>
                <a:effectLst/>
              </a:rPr>
              <a:t>個特徵</a:t>
            </a:r>
          </a:p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343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83134-40E0-4230-924D-D343A2C4D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5286"/>
            <a:ext cx="9144000" cy="1028020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72B75C-1932-4AF6-9CB8-BD58C4B8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685"/>
            <a:ext cx="9144000" cy="309154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每關執行</a:t>
            </a:r>
            <a:r>
              <a:rPr lang="en-US" altLang="zh-TW" sz="4000" dirty="0"/>
              <a:t>10</a:t>
            </a:r>
            <a:r>
              <a:rPr lang="zh-TW" altLang="en-US" sz="4000" dirty="0"/>
              <a:t>次的結果</a:t>
            </a:r>
          </a:p>
        </p:txBody>
      </p:sp>
    </p:spTree>
    <p:extLst>
      <p:ext uri="{BB962C8B-B14F-4D97-AF65-F5344CB8AC3E}">
        <p14:creationId xmlns:p14="http://schemas.microsoft.com/office/powerpoint/2010/main" val="401772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FE216-1F36-467C-8353-241BE5660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1257"/>
            <a:ext cx="9144000" cy="1342571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F510B9-B23C-4E7E-9425-3B99D739B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90289" y="3042103"/>
            <a:ext cx="1763486" cy="3984172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5B18CD-842C-4449-8A44-775B3785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6111" r="13984" b="34583"/>
          <a:stretch/>
        </p:blipFill>
        <p:spPr>
          <a:xfrm>
            <a:off x="895350" y="1762351"/>
            <a:ext cx="7743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09DF8-718D-4FF7-B0EF-7733A894B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812"/>
            <a:ext cx="9144000" cy="11953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6D23AE-CC09-4C24-9529-008B39DCC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3770" y="3221604"/>
            <a:ext cx="32670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B9EAF2-9810-4009-8177-648EBC7C0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3" t="6415" r="14063" b="34948"/>
          <a:stretch/>
        </p:blipFill>
        <p:spPr>
          <a:xfrm>
            <a:off x="857251" y="1852612"/>
            <a:ext cx="777240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6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A6E8E-1E72-4F58-871B-5D7DAA10A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7863"/>
            <a:ext cx="9144000" cy="11763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AF0F03-AB34-4366-8C1F-4B3F83D89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5914" y="3591152"/>
            <a:ext cx="2238375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61EE15-6FAA-49A3-8EE5-9558DE04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9" t="6031" r="13839" b="34921"/>
          <a:stretch/>
        </p:blipFill>
        <p:spPr>
          <a:xfrm>
            <a:off x="925286" y="2130650"/>
            <a:ext cx="7750628" cy="40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01FAD-D36C-4B1F-99EA-325A1D1E7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104298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1C2309-05A1-490B-AA31-D4B0E19B9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8057" y="3473451"/>
            <a:ext cx="190500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6F35171-FD7D-4474-B43A-C6EEC1A61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8" t="6190" r="13928" b="34921"/>
          <a:stretch/>
        </p:blipFill>
        <p:spPr>
          <a:xfrm>
            <a:off x="849085" y="1883228"/>
            <a:ext cx="7717972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57C11-E250-44AD-BFF0-03C8FE6D6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0263"/>
            <a:ext cx="9144000" cy="1023938"/>
          </a:xfrm>
        </p:spPr>
        <p:txBody>
          <a:bodyPr/>
          <a:lstStyle/>
          <a:p>
            <a:r>
              <a:rPr lang="en-US" altLang="zh-TW" dirty="0"/>
              <a:t>RESULT</a:t>
            </a:r>
            <a:r>
              <a:rPr lang="zh-TW" altLang="en-US" dirty="0"/>
              <a:t>：</a:t>
            </a:r>
            <a:r>
              <a:rPr lang="en-US" altLang="zh-TW" dirty="0"/>
              <a:t>EASY 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7EED05-BB13-461B-91A0-DCFC9240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2050" y="3602038"/>
            <a:ext cx="1885950" cy="165576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10/10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9F7C40-A24C-485B-A57E-65AA3B9C8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6031" r="14197" b="35080"/>
          <a:stretch/>
        </p:blipFill>
        <p:spPr>
          <a:xfrm>
            <a:off x="783771" y="2068285"/>
            <a:ext cx="769620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1056</Words>
  <Application>Microsoft Office PowerPoint</Application>
  <PresentationFormat>寬螢幕</PresentationFormat>
  <Paragraphs>64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機器學習作業1</vt:lpstr>
      <vt:lpstr>INTRODUCTION</vt:lpstr>
      <vt:lpstr>METHOD</vt:lpstr>
      <vt:lpstr>RESULT</vt:lpstr>
      <vt:lpstr>RESULT：EASY 1</vt:lpstr>
      <vt:lpstr>RESULT：EASY 2</vt:lpstr>
      <vt:lpstr>RESULT：EASY 3</vt:lpstr>
      <vt:lpstr>RESULT：EASY 4</vt:lpstr>
      <vt:lpstr>RESULT：EASY 5</vt:lpstr>
      <vt:lpstr>RESULT：NORMAL 1</vt:lpstr>
      <vt:lpstr>RESULT： NORMAL 2</vt:lpstr>
      <vt:lpstr>RESULT： NORMAL 3</vt:lpstr>
      <vt:lpstr>RESULT： NORMAL 4</vt:lpstr>
      <vt:lpstr>RESULT： NORMAL 5</vt:lpstr>
      <vt:lpstr>DISCUSSION</vt:lpstr>
      <vt:lpstr>問題二：所選的特徵數量多寡、是否具有代表性，也會影響到模型學習的成效。  以球的x,y行徑向量為例：</vt:lpstr>
      <vt:lpstr>問題二：所選的特徵數量多寡、是否具有代表性，也會影響到模型學習的成效。  以球的x座標預估落點為例：</vt:lpstr>
      <vt:lpstr>提取特徵多了球的x座標預估落點與少了球的x座標預估落點，破關數的比較(每10關GAME_PASS的數目)(73筆data)</vt:lpstr>
      <vt:lpstr>問題三: 訓練data的多寡、data多元性是否足夠，是否影響訓練模型的成效?</vt:lpstr>
      <vt:lpstr>CONCLUSION：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陳詠君</dc:creator>
  <cp:lastModifiedBy>陳詠君</cp:lastModifiedBy>
  <cp:revision>53</cp:revision>
  <dcterms:created xsi:type="dcterms:W3CDTF">2021-03-20T07:16:15Z</dcterms:created>
  <dcterms:modified xsi:type="dcterms:W3CDTF">2021-03-22T13:22:19Z</dcterms:modified>
</cp:coreProperties>
</file>